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1137" r:id="rId2"/>
    <p:sldId id="1148" r:id="rId3"/>
    <p:sldId id="1143" r:id="rId4"/>
    <p:sldId id="1142" r:id="rId5"/>
    <p:sldId id="1245" r:id="rId6"/>
    <p:sldId id="1128" r:id="rId7"/>
    <p:sldId id="1194" r:id="rId8"/>
    <p:sldId id="1249" r:id="rId9"/>
    <p:sldId id="1188" r:id="rId10"/>
    <p:sldId id="1190" r:id="rId11"/>
    <p:sldId id="1189" r:id="rId12"/>
    <p:sldId id="1191" r:id="rId13"/>
    <p:sldId id="1192" r:id="rId14"/>
    <p:sldId id="1193" r:id="rId15"/>
    <p:sldId id="1257" r:id="rId16"/>
    <p:sldId id="1258" r:id="rId17"/>
    <p:sldId id="1217" r:id="rId18"/>
    <p:sldId id="1218" r:id="rId19"/>
    <p:sldId id="1219" r:id="rId20"/>
    <p:sldId id="1220" r:id="rId21"/>
    <p:sldId id="1224" r:id="rId22"/>
    <p:sldId id="1223" r:id="rId23"/>
    <p:sldId id="1253" r:id="rId24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9900"/>
    <a:srgbClr val="FF66FF"/>
    <a:srgbClr val="FFFF00"/>
    <a:srgbClr val="66FF33"/>
    <a:srgbClr val="FF0066"/>
    <a:srgbClr val="00CC00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727" autoAdjust="0"/>
    <p:restoredTop sz="93971" autoAdjust="0"/>
  </p:normalViewPr>
  <p:slideViewPr>
    <p:cSldViewPr>
      <p:cViewPr varScale="1">
        <p:scale>
          <a:sx n="74" d="100"/>
          <a:sy n="74" d="100"/>
        </p:scale>
        <p:origin x="1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DC651C0-882D-47AA-96F2-BAC95700438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DBD9CBE-3719-4433-BB2C-530AB599ABA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8428D7C-5AFE-463A-9B70-49704AA8A73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DA1B9C70-6444-41C7-BE22-1BF6FDD2DF7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5EF17961-046A-4137-B2EB-AAF5E8D86D2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BE168375-750E-4EBF-A413-CB82BB702E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9CB64B1-6C87-4DA7-ABAA-6F5101D88CB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圖像版面配置區 1">
            <a:extLst>
              <a:ext uri="{FF2B5EF4-FFF2-40B4-BE49-F238E27FC236}">
                <a16:creationId xmlns:a16="http://schemas.microsoft.com/office/drawing/2014/main" id="{734F64F1-AEBC-4EC1-B486-77DDF713E6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備忘稿版面配置區 2">
            <a:extLst>
              <a:ext uri="{FF2B5EF4-FFF2-40B4-BE49-F238E27FC236}">
                <a16:creationId xmlns:a16="http://schemas.microsoft.com/office/drawing/2014/main" id="{A8914CB0-51F8-4E6A-9C4C-71CDAD93F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0" name="投影片編號版面配置區 3">
            <a:extLst>
              <a:ext uri="{FF2B5EF4-FFF2-40B4-BE49-F238E27FC236}">
                <a16:creationId xmlns:a16="http://schemas.microsoft.com/office/drawing/2014/main" id="{F416B873-2E2B-40DB-AB67-A2182D0E3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3C9FECD7-6F30-4D3C-B8EA-0CDB1804E200}" type="slidenum">
              <a:rPr lang="en-US" altLang="zh-TW" sz="1200"/>
              <a:pPr/>
              <a:t>1</a:t>
            </a:fld>
            <a:endParaRPr lang="en-US" altLang="zh-TW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48D68868-D9E3-41D8-8126-9E86CC8854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7C93766-D636-4D47-B891-DDDB0C6F5666}" type="slidenum">
              <a:rPr lang="en-US" altLang="zh-TW"/>
              <a:pPr>
                <a:spcBef>
                  <a:spcPct val="0"/>
                </a:spcBef>
              </a:pPr>
              <a:t>7</a:t>
            </a:fld>
            <a:endParaRPr lang="en-US" altLang="zh-TW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96AA6FD9-8B95-4C8A-A7AC-23DA8994BDF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610E7CE3-5B8E-421E-BD53-D857DFDC02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2DE2F89-4FF0-4CEB-82EC-71788332F6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5109B78-B6BB-416A-AED4-2C25F05AD483}" type="slidenum">
              <a:rPr lang="en-US" altLang="zh-TW"/>
              <a:pPr>
                <a:spcBef>
                  <a:spcPct val="0"/>
                </a:spcBef>
              </a:pPr>
              <a:t>23</a:t>
            </a:fld>
            <a:endParaRPr lang="en-US" altLang="zh-TW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3F6597D-7BCA-48E2-A2B8-EC8ABEBF162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0B37587D-20F5-425E-BC63-19D5721A47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F3F470A-28EB-4629-BD48-943F275088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9970A7-7799-4238-AFC7-547D44AA94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9912CC3-D251-4580-BF29-1FA3F89926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912590-5342-451C-8FAC-BEA99343F54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0640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C7847D-9498-4625-908C-E963A98760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184284A-0051-4211-AD8B-77341BC7DC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9A5CBC-96FF-450F-8475-DD378C809F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39CB0A-253B-4A30-8A17-EC8D8A023AA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6696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561F342-0782-48FA-AE6C-13FDA95DC3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16E8E9-861E-4C9F-83D5-A9CCA6591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E319D3-94EA-4419-B609-25E72C0C4B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772B35-8DDA-44A0-A271-38B28987D12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309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DD02CE-B971-4F7D-90CB-2A69C2493F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53DD1FC-F51C-47D2-A158-12E8F17D50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784F714-30C1-4652-9EFD-74ABD87A3B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0999B-09B8-42ED-ACCE-6BBDD57E6FE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982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4F40FBA-213C-4FF8-8E1D-18C11896FC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E44C01-8EC2-4F0C-BF24-6DAB013BFD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149447-8081-4C92-81D4-DA4C83489E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81DF1B-AF42-489E-A849-A2A6A8C590F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350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8DB30-CBA0-4EA1-9ED3-5633E2DCAD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DFCC0-77A4-4832-A9E0-AB3847A156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6AC61E-357A-48D2-8985-A04BAB06D1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CEB577-5751-4BA4-A04D-E85F71D4C27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50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C8BB890-9738-48BF-9C14-E69BA4ACD4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42EDA4-ABF1-4BA2-9836-6E4EB5EE88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92F443-ECA6-4D83-BF6C-2938746752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3A59AB-C630-48F6-83EE-5C161F0C6E6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2704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61E7E4D-570C-4847-8794-5381BD54F4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87CB352-08B3-4636-982D-DFAF8D1E36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2135509-3F66-4A81-ABF7-891471F992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20F50E-B7AF-43DC-8F7C-5D861310831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468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B6E59E4-CAE8-4523-9FE7-FE4424D926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09CCEEC-C0AB-4314-8D2B-5CEBD16F99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2A30B1B-5915-4050-97C6-6BCD1C6652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4918B-DDC7-4A3A-A143-CD43F9990BD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4691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B857C5-9F07-44FE-926D-AD76E4839A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321C3A-87BF-40EF-9554-75B8A9F558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43824-7D7C-471C-AF5D-6C8853F3AA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A31CFF-A2D7-41C4-BA61-A30E0B73E83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808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B5826-C1AF-4859-8FE3-F718363C21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001DF-DCFA-493F-92AE-E1BBB76E7B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0D2F8-EE75-412F-BA27-E091B9D578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E29A72-3063-4B82-BE04-4D688373501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722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F7B2E35-9A81-4EA4-A375-A215F886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8D47489-8157-44E7-80BF-5FC864D7BB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9A88537-A0E9-4257-8B39-929FEBE33CD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AB9C0E9-71C2-4393-ABC1-96223DA861E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5A252B2-C021-4860-A9D9-5690CF0ACF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E805C4F7-24C9-4D10-91AC-76967F5263E4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>
            <a:extLst>
              <a:ext uri="{FF2B5EF4-FFF2-40B4-BE49-F238E27FC236}">
                <a16:creationId xmlns:a16="http://schemas.microsoft.com/office/drawing/2014/main" id="{38D0982C-CD40-4C97-9E7F-8006F27881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C00000"/>
                </a:solidFill>
              </a:rPr>
              <a:t>當代科技的健康效應</a:t>
            </a:r>
            <a:endParaRPr lang="zh-TW" altLang="en-US" sz="6600">
              <a:solidFill>
                <a:srgbClr val="C00000"/>
              </a:solidFill>
            </a:endParaRPr>
          </a:p>
        </p:txBody>
      </p:sp>
      <p:sp>
        <p:nvSpPr>
          <p:cNvPr id="3075" name="內容版面配置區 2">
            <a:extLst>
              <a:ext uri="{FF2B5EF4-FFF2-40B4-BE49-F238E27FC236}">
                <a16:creationId xmlns:a16="http://schemas.microsoft.com/office/drawing/2014/main" id="{89995B1E-EF91-48A9-B6B5-87E9F2700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5516563"/>
            <a:ext cx="7772400" cy="579437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zh-TW" altLang="en-US" b="1">
                <a:solidFill>
                  <a:srgbClr val="7030A0"/>
                </a:solidFill>
              </a:rPr>
              <a:t>第</a:t>
            </a:r>
            <a:r>
              <a:rPr lang="en-US" altLang="zh-TW" b="1">
                <a:solidFill>
                  <a:srgbClr val="7030A0"/>
                </a:solidFill>
              </a:rPr>
              <a:t>1</a:t>
            </a:r>
            <a:r>
              <a:rPr lang="zh-TW" altLang="en-US" b="1">
                <a:solidFill>
                  <a:srgbClr val="7030A0"/>
                </a:solidFill>
              </a:rPr>
              <a:t>週</a:t>
            </a:r>
            <a:endParaRPr lang="zh-TW" altLang="en-US" b="1">
              <a:solidFill>
                <a:srgbClr val="FFC000"/>
              </a:solidFill>
            </a:endParaRPr>
          </a:p>
        </p:txBody>
      </p:sp>
      <p:pic>
        <p:nvPicPr>
          <p:cNvPr id="3076" name="圖片 2">
            <a:extLst>
              <a:ext uri="{FF2B5EF4-FFF2-40B4-BE49-F238E27FC236}">
                <a16:creationId xmlns:a16="http://schemas.microsoft.com/office/drawing/2014/main" id="{E73E1FCD-8398-430E-AEB4-84B7B002B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89138"/>
            <a:ext cx="71342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C88722AD-7BF8-490E-8FC4-A9529E7CF4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595438"/>
          </a:xfrm>
        </p:spPr>
        <p:txBody>
          <a:bodyPr/>
          <a:lstStyle/>
          <a:p>
            <a:r>
              <a:rPr lang="zh-TW" altLang="zh-TW" sz="5400" b="1">
                <a:solidFill>
                  <a:srgbClr val="3333FF"/>
                </a:solidFill>
              </a:rPr>
              <a:t>一個人徹悟的程度</a:t>
            </a:r>
            <a:r>
              <a:rPr lang="zh-TW" altLang="en-US" sz="5400" b="1">
                <a:solidFill>
                  <a:srgbClr val="3333FF"/>
                </a:solidFill>
              </a:rPr>
              <a:t>＝</a:t>
            </a:r>
            <a:br>
              <a:rPr lang="en-US" altLang="zh-TW" sz="5400" b="1">
                <a:solidFill>
                  <a:srgbClr val="3333FF"/>
                </a:solidFill>
              </a:rPr>
            </a:br>
            <a:r>
              <a:rPr lang="zh-TW" altLang="zh-TW" sz="5400" b="1">
                <a:solidFill>
                  <a:srgbClr val="3333FF"/>
                </a:solidFill>
              </a:rPr>
              <a:t>他所受痛苦的深度</a:t>
            </a:r>
            <a:endParaRPr lang="zh-TW" altLang="en-US" sz="5400" b="1">
              <a:solidFill>
                <a:srgbClr val="3333FF"/>
              </a:solidFill>
            </a:endParaRPr>
          </a:p>
        </p:txBody>
      </p:sp>
      <p:pic>
        <p:nvPicPr>
          <p:cNvPr id="14339" name="Picture 2">
            <a:extLst>
              <a:ext uri="{FF2B5EF4-FFF2-40B4-BE49-F238E27FC236}">
                <a16:creationId xmlns:a16="http://schemas.microsoft.com/office/drawing/2014/main" id="{1B51A9F7-A755-4FC6-8F17-4493FB5F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708275"/>
            <a:ext cx="4310062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文字方塊 4">
            <a:extLst>
              <a:ext uri="{FF2B5EF4-FFF2-40B4-BE49-F238E27FC236}">
                <a16:creationId xmlns:a16="http://schemas.microsoft.com/office/drawing/2014/main" id="{2BB0BC42-0161-449A-835F-C76D4E362F9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110038" y="3500438"/>
            <a:ext cx="46196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zh-TW" sz="1800" b="1"/>
              <a:t>林語堂</a:t>
            </a:r>
            <a:endParaRPr lang="zh-TW" altLang="en-US" sz="18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C80C4032-1034-46E8-AA08-C8AB235C0C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998D1EC3-FE65-4C55-9F76-3C5D223AF9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364" name="文字方塊 5">
            <a:extLst>
              <a:ext uri="{FF2B5EF4-FFF2-40B4-BE49-F238E27FC236}">
                <a16:creationId xmlns:a16="http://schemas.microsoft.com/office/drawing/2014/main" id="{933B5FA1-087E-41BD-A399-7F1E49598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350" y="1125538"/>
            <a:ext cx="676275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b="1">
                <a:solidFill>
                  <a:srgbClr val="009900"/>
                </a:solidFill>
              </a:rPr>
              <a:t>打疫苗、運動、吃蔬果</a:t>
            </a:r>
            <a:r>
              <a:rPr lang="en-US" altLang="zh-TW" b="1">
                <a:solidFill>
                  <a:srgbClr val="009900"/>
                </a:solidFill>
              </a:rPr>
              <a:t>…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15365" name="Picture 6">
            <a:extLst>
              <a:ext uri="{FF2B5EF4-FFF2-40B4-BE49-F238E27FC236}">
                <a16:creationId xmlns:a16="http://schemas.microsoft.com/office/drawing/2014/main" id="{D35842D3-DF85-4100-BEF8-EE29C9C5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196975"/>
            <a:ext cx="45497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0F6E4630-6C27-48D2-B7AE-D0DCC24FC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019175"/>
          </a:xfrm>
        </p:spPr>
        <p:txBody>
          <a:bodyPr/>
          <a:lstStyle/>
          <a:p>
            <a:r>
              <a:rPr lang="zh-TW" altLang="zh-TW" sz="6600" b="1">
                <a:solidFill>
                  <a:srgbClr val="3333FF"/>
                </a:solidFill>
              </a:rPr>
              <a:t>人生境</a:t>
            </a:r>
            <a:r>
              <a:rPr lang="zh-TW" altLang="en-US" sz="6600" b="1">
                <a:solidFill>
                  <a:srgbClr val="3333FF"/>
                </a:solidFill>
              </a:rPr>
              <a:t>界</a:t>
            </a:r>
            <a:r>
              <a:rPr lang="zh-TW" altLang="zh-TW" sz="6600" b="1">
                <a:solidFill>
                  <a:srgbClr val="3333FF"/>
                </a:solidFill>
              </a:rPr>
              <a:t>，一念之間</a:t>
            </a:r>
            <a:endParaRPr lang="zh-TW" altLang="en-US" sz="6600" b="1">
              <a:solidFill>
                <a:srgbClr val="3333FF"/>
              </a:solidFill>
            </a:endParaRPr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DD39F62E-01E5-48A6-87F1-31ABD405B8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19250" y="1700213"/>
            <a:ext cx="6838950" cy="4395787"/>
          </a:xfrm>
        </p:spPr>
        <p:txBody>
          <a:bodyPr/>
          <a:lstStyle/>
          <a:p>
            <a:r>
              <a:rPr lang="zh-TW" altLang="zh-TW" sz="2400" b="1">
                <a:solidFill>
                  <a:srgbClr val="009900"/>
                </a:solidFill>
              </a:rPr>
              <a:t>我們不能改變事實，但是可以改變態度。</a:t>
            </a:r>
          </a:p>
          <a:p>
            <a:r>
              <a:rPr lang="zh-TW" altLang="zh-TW" sz="2400" b="1">
                <a:solidFill>
                  <a:srgbClr val="009900"/>
                </a:solidFill>
              </a:rPr>
              <a:t>我們不能左右天氣，但是可以改變心情。</a:t>
            </a:r>
            <a:r>
              <a:rPr lang="en-US" altLang="zh-TW" sz="2400" b="1">
                <a:solidFill>
                  <a:srgbClr val="009900"/>
                </a:solidFill>
              </a:rPr>
              <a:t> </a:t>
            </a:r>
          </a:p>
          <a:p>
            <a:r>
              <a:rPr lang="zh-TW" altLang="zh-TW" sz="2400" b="1">
                <a:solidFill>
                  <a:srgbClr val="009900"/>
                </a:solidFill>
              </a:rPr>
              <a:t>我們不能選擇容貌，但是可以展現笑容。</a:t>
            </a:r>
            <a:r>
              <a:rPr lang="en-US" altLang="zh-TW" sz="2400" b="1">
                <a:solidFill>
                  <a:srgbClr val="009900"/>
                </a:solidFill>
              </a:rPr>
              <a:t> </a:t>
            </a:r>
          </a:p>
          <a:p>
            <a:r>
              <a:rPr lang="zh-TW" altLang="zh-TW" sz="2400" b="1">
                <a:solidFill>
                  <a:srgbClr val="009900"/>
                </a:solidFill>
              </a:rPr>
              <a:t>我們不能事事如意，但是可以事事盡心。</a:t>
            </a:r>
            <a:r>
              <a:rPr lang="en-US" altLang="zh-TW" sz="2400">
                <a:solidFill>
                  <a:srgbClr val="009900"/>
                </a:solidFill>
              </a:rPr>
              <a:t> </a:t>
            </a:r>
            <a:endParaRPr lang="zh-TW" altLang="zh-TW" sz="2400">
              <a:solidFill>
                <a:srgbClr val="009900"/>
              </a:solidFill>
            </a:endParaRPr>
          </a:p>
        </p:txBody>
      </p:sp>
      <p:pic>
        <p:nvPicPr>
          <p:cNvPr id="16388" name="Picture 5">
            <a:extLst>
              <a:ext uri="{FF2B5EF4-FFF2-40B4-BE49-F238E27FC236}">
                <a16:creationId xmlns:a16="http://schemas.microsoft.com/office/drawing/2014/main" id="{850F2669-E99B-4A0F-BD05-5FB00D14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3644900"/>
            <a:ext cx="4600575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FA151664-017E-44B5-A778-E65857FCAF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7411" name="內容版面配置區 2">
            <a:extLst>
              <a:ext uri="{FF2B5EF4-FFF2-40B4-BE49-F238E27FC236}">
                <a16:creationId xmlns:a16="http://schemas.microsoft.com/office/drawing/2014/main" id="{4C165E3F-0B98-4929-83C1-5362B4E502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BA103674-CCE7-4AD4-942F-7355DCFA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25538"/>
            <a:ext cx="3341687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6">
            <a:extLst>
              <a:ext uri="{FF2B5EF4-FFF2-40B4-BE49-F238E27FC236}">
                <a16:creationId xmlns:a16="http://schemas.microsoft.com/office/drawing/2014/main" id="{9E598E8B-CEA0-461D-8690-4E8B0110B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089025"/>
            <a:ext cx="3311525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E7A4C822-AB35-4823-8AC3-5F6697F81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b="1">
                <a:solidFill>
                  <a:srgbClr val="3333FF"/>
                </a:solidFill>
              </a:rPr>
              <a:t>「祈求」的意涵</a:t>
            </a:r>
            <a:br>
              <a:rPr lang="en-US" altLang="zh-TW" sz="6000" b="1">
                <a:solidFill>
                  <a:srgbClr val="3333FF"/>
                </a:solidFill>
              </a:rPr>
            </a:br>
            <a:r>
              <a:rPr lang="en-US" altLang="zh-TW" sz="6000" b="1">
                <a:solidFill>
                  <a:srgbClr val="00B0F0"/>
                </a:solidFill>
              </a:rPr>
              <a:t>1. </a:t>
            </a:r>
            <a:r>
              <a:rPr lang="zh-TW" altLang="zh-TW" sz="6000" b="1">
                <a:solidFill>
                  <a:srgbClr val="00B0F0"/>
                </a:solidFill>
              </a:rPr>
              <a:t>定靜安慮</a:t>
            </a:r>
            <a:endParaRPr lang="zh-TW" altLang="en-US" sz="2000" b="1">
              <a:solidFill>
                <a:srgbClr val="00B0F0"/>
              </a:solidFill>
            </a:endParaRPr>
          </a:p>
        </p:txBody>
      </p:sp>
      <p:sp>
        <p:nvSpPr>
          <p:cNvPr id="18435" name="內容版面配置區 2">
            <a:extLst>
              <a:ext uri="{FF2B5EF4-FFF2-40B4-BE49-F238E27FC236}">
                <a16:creationId xmlns:a16="http://schemas.microsoft.com/office/drawing/2014/main" id="{4AF4443E-55D2-41A5-9479-0C7EE2C74D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6" name="Picture 1029" descr="image002">
            <a:extLst>
              <a:ext uri="{FF2B5EF4-FFF2-40B4-BE49-F238E27FC236}">
                <a16:creationId xmlns:a16="http://schemas.microsoft.com/office/drawing/2014/main" id="{2FED3BBC-10D2-4D76-98B6-FF56D03C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349500"/>
            <a:ext cx="4979987" cy="36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D76DAA2-D1FD-4B82-9D8A-20BFA2D92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447800"/>
          </a:xfrm>
        </p:spPr>
        <p:txBody>
          <a:bodyPr/>
          <a:lstStyle/>
          <a:p>
            <a:pPr eaLnBrk="1" hangingPunct="1"/>
            <a:r>
              <a:rPr lang="en-US" altLang="zh-TW" sz="6000" b="1">
                <a:solidFill>
                  <a:srgbClr val="00B0F0"/>
                </a:solidFill>
                <a:latin typeface="新細明體" panose="02020500000000000000" pitchFamily="18" charset="-120"/>
              </a:rPr>
              <a:t>2. </a:t>
            </a:r>
            <a:r>
              <a:rPr lang="zh-TW" altLang="en-US" sz="6000" b="1">
                <a:solidFill>
                  <a:srgbClr val="00B0F0"/>
                </a:solidFill>
                <a:latin typeface="新細明體" panose="02020500000000000000" pitchFamily="18" charset="-120"/>
              </a:rPr>
              <a:t>比哥梅利恩效應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95C2939-A6FB-4C48-B988-AAE4378412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4495800" cy="34290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希臘神話中，塞浦路斯王比哥梅利恩雕出象牙少女像柯莉蒂，非常優美。比哥梅利恩當她為夢中情人。愛神維納斯就賦雕像以生命，使兩人結為夫婦。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TW" altLang="en-US" sz="2800">
                <a:solidFill>
                  <a:srgbClr val="CC3300"/>
                </a:solidFill>
                <a:latin typeface="新細明體" panose="02020500000000000000" pitchFamily="18" charset="-120"/>
              </a:rPr>
              <a:t> 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TW" altLang="en-US" sz="3600" b="1">
                <a:solidFill>
                  <a:srgbClr val="92D050"/>
                </a:solidFill>
                <a:latin typeface="新細明體" panose="02020500000000000000" pitchFamily="18" charset="-120"/>
              </a:rPr>
              <a:t>自我實現的預言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zh-TW" altLang="en-US" sz="3600" b="1">
              <a:solidFill>
                <a:srgbClr val="CC3300"/>
              </a:solidFill>
              <a:latin typeface="新細明體" panose="02020500000000000000" pitchFamily="18" charset="-12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zh-TW" altLang="en-US" sz="2000">
              <a:solidFill>
                <a:srgbClr val="CC3300"/>
              </a:solidFill>
              <a:latin typeface="新細明體" panose="02020500000000000000" pitchFamily="18" charset="-12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en-US" altLang="zh-TW" sz="2000">
              <a:solidFill>
                <a:srgbClr val="CC3300"/>
              </a:solidFill>
              <a:latin typeface="新細明體" panose="02020500000000000000" pitchFamily="18" charset="-120"/>
            </a:endParaRPr>
          </a:p>
        </p:txBody>
      </p:sp>
      <p:pic>
        <p:nvPicPr>
          <p:cNvPr id="19460" name="Picture 4" descr="Pygmalion and Galatea: painting by Jean-Leon Gerome">
            <a:extLst>
              <a:ext uri="{FF2B5EF4-FFF2-40B4-BE49-F238E27FC236}">
                <a16:creationId xmlns:a16="http://schemas.microsoft.com/office/drawing/2014/main" id="{FC886185-0E3B-4D73-A82E-251548BD9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2438400"/>
            <a:ext cx="2222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5">
            <a:extLst>
              <a:ext uri="{FF2B5EF4-FFF2-40B4-BE49-F238E27FC236}">
                <a16:creationId xmlns:a16="http://schemas.microsoft.com/office/drawing/2014/main" id="{951FE797-D281-4A24-AAB6-E461826AD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962400"/>
            <a:ext cx="3962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just" eaLnBrk="1" hangingPunct="1"/>
            <a:endParaRPr lang="en-US" altLang="zh-TW" sz="2400">
              <a:solidFill>
                <a:srgbClr val="CC3300"/>
              </a:solidFill>
              <a:latin typeface="新細明體" panose="02020500000000000000" pitchFamily="18" charset="-120"/>
            </a:endParaRPr>
          </a:p>
          <a:p>
            <a:pPr algn="just" eaLnBrk="1" hangingPunct="1"/>
            <a:endParaRPr lang="en-US" altLang="zh-TW" sz="2400">
              <a:solidFill>
                <a:srgbClr val="CC3300"/>
              </a:solidFill>
              <a:latin typeface="新細明體" panose="02020500000000000000" pitchFamily="18" charset="-120"/>
            </a:endParaRPr>
          </a:p>
          <a:p>
            <a:pPr lvl="1" algn="just" eaLnBrk="1" hangingPunct="1"/>
            <a:endParaRPr lang="en-US" altLang="zh-TW" sz="20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644084F7-3367-4B0C-A3D6-CB51A1BE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600" b="1">
                <a:solidFill>
                  <a:srgbClr val="00B0F0"/>
                </a:solidFill>
              </a:rPr>
              <a:t>3. </a:t>
            </a:r>
            <a:r>
              <a:rPr lang="zh-TW" altLang="zh-TW" sz="6600" b="1">
                <a:solidFill>
                  <a:srgbClr val="00B0F0"/>
                </a:solidFill>
              </a:rPr>
              <a:t>安慰劑效應</a:t>
            </a:r>
            <a:r>
              <a:rPr lang="zh-TW" altLang="en-US" sz="1400" b="1">
                <a:solidFill>
                  <a:srgbClr val="3333FF"/>
                </a:solidFill>
              </a:rPr>
              <a:t>  </a:t>
            </a:r>
            <a:r>
              <a:rPr lang="en-US" altLang="zh-TW" sz="1400" b="1">
                <a:solidFill>
                  <a:srgbClr val="3333FF"/>
                </a:solidFill>
              </a:rPr>
              <a:t>placebo effect</a:t>
            </a:r>
            <a:br>
              <a:rPr lang="en-US" altLang="zh-TW" b="1"/>
            </a:br>
            <a:r>
              <a:rPr lang="zh-TW" altLang="en-US" sz="3200" b="1"/>
              <a:t>療效來自「相信有效」</a:t>
            </a:r>
          </a:p>
        </p:txBody>
      </p:sp>
      <p:sp>
        <p:nvSpPr>
          <p:cNvPr id="20483" name="內容版面配置區 2">
            <a:extLst>
              <a:ext uri="{FF2B5EF4-FFF2-40B4-BE49-F238E27FC236}">
                <a16:creationId xmlns:a16="http://schemas.microsoft.com/office/drawing/2014/main" id="{4E5ED30F-3AE7-4D68-BE60-AA811F8E7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49500"/>
            <a:ext cx="7772400" cy="3746500"/>
          </a:xfrm>
        </p:spPr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安慰劑活化腦部的區域，就是腦內啡等天然的鎮痛劑作用處</a:t>
            </a:r>
          </a:p>
          <a:p>
            <a:r>
              <a:rPr lang="zh-TW" altLang="zh-TW" b="1">
                <a:solidFill>
                  <a:srgbClr val="009900"/>
                </a:solidFill>
              </a:rPr>
              <a:t>舒解憂鬱的安慰劑在腦中活化處，和抗憂鬱藥活化的一樣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D753C0C-8B2A-4735-8990-059830EF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149725"/>
            <a:ext cx="289877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29A96B9C-E4C7-475C-A072-39073B6DB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科技能力</a:t>
            </a:r>
          </a:p>
        </p:txBody>
      </p:sp>
      <p:sp>
        <p:nvSpPr>
          <p:cNvPr id="21507" name="內容版面配置區 2">
            <a:extLst>
              <a:ext uri="{FF2B5EF4-FFF2-40B4-BE49-F238E27FC236}">
                <a16:creationId xmlns:a16="http://schemas.microsoft.com/office/drawing/2014/main" id="{4BA04756-E446-472E-8756-BDC864C0BC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6D9FD5AC-087C-4ABF-B814-8028FA6E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916113"/>
            <a:ext cx="3087688" cy="4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4DEA4AB3-400A-4572-AE62-9599DD50AF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573088"/>
            <a:ext cx="7972425" cy="1143000"/>
          </a:xfrm>
        </p:spPr>
        <p:txBody>
          <a:bodyPr/>
          <a:lstStyle/>
          <a:p>
            <a:pPr algn="l"/>
            <a:r>
              <a:rPr lang="zh-TW" altLang="zh-TW" sz="9600" b="1">
                <a:solidFill>
                  <a:srgbClr val="3333FF"/>
                </a:solidFill>
              </a:rPr>
              <a:t>維納斯</a:t>
            </a:r>
            <a:endParaRPr lang="zh-TW" altLang="en-US" sz="9600" b="1">
              <a:solidFill>
                <a:srgbClr val="3333FF"/>
              </a:solidFill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707DC70D-F609-48D8-A252-EC1C086B1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060575"/>
            <a:ext cx="2879725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69E54C5C-676D-469B-B35F-06AB1221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933825"/>
            <a:ext cx="2881312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>
            <a:extLst>
              <a:ext uri="{FF2B5EF4-FFF2-40B4-BE49-F238E27FC236}">
                <a16:creationId xmlns:a16="http://schemas.microsoft.com/office/drawing/2014/main" id="{ABA058BC-76E4-4657-9153-640B3BB0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005263"/>
            <a:ext cx="2212975" cy="227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7">
            <a:extLst>
              <a:ext uri="{FF2B5EF4-FFF2-40B4-BE49-F238E27FC236}">
                <a16:creationId xmlns:a16="http://schemas.microsoft.com/office/drawing/2014/main" id="{BA3BAA48-D1AA-4EB9-8359-15CB99E1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989138"/>
            <a:ext cx="232727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8">
            <a:extLst>
              <a:ext uri="{FF2B5EF4-FFF2-40B4-BE49-F238E27FC236}">
                <a16:creationId xmlns:a16="http://schemas.microsoft.com/office/drawing/2014/main" id="{702568B2-0B83-410D-BB6F-CCE714ECD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060575"/>
            <a:ext cx="2455863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文字方塊 8">
            <a:extLst>
              <a:ext uri="{FF2B5EF4-FFF2-40B4-BE49-F238E27FC236}">
                <a16:creationId xmlns:a16="http://schemas.microsoft.com/office/drawing/2014/main" id="{143727AB-18A4-43CB-A04E-A28E8C45C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876925"/>
            <a:ext cx="4895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zh-TW" sz="1800" b="1">
                <a:solidFill>
                  <a:srgbClr val="009900"/>
                </a:solidFill>
              </a:rPr>
              <a:t>黃金分割</a:t>
            </a:r>
            <a:r>
              <a:rPr lang="zh-TW" altLang="en-US" sz="1800" b="1">
                <a:solidFill>
                  <a:srgbClr val="009900"/>
                </a:solidFill>
              </a:rPr>
              <a:t>：</a:t>
            </a:r>
            <a:r>
              <a:rPr lang="zh-TW" altLang="zh-TW" sz="1800" b="1">
                <a:solidFill>
                  <a:srgbClr val="009900"/>
                </a:solidFill>
              </a:rPr>
              <a:t>黃金數</a:t>
            </a:r>
            <a:r>
              <a:rPr lang="zh-TW" altLang="en-US" sz="1800" b="1">
                <a:solidFill>
                  <a:srgbClr val="009900"/>
                </a:solidFill>
              </a:rPr>
              <a:t> </a:t>
            </a:r>
            <a:r>
              <a:rPr lang="en-US" altLang="zh-TW" sz="1800" b="1">
                <a:solidFill>
                  <a:srgbClr val="009900"/>
                </a:solidFill>
              </a:rPr>
              <a:t>0.618 </a:t>
            </a:r>
            <a:r>
              <a:rPr lang="zh-TW" altLang="en-US" sz="1800" b="1">
                <a:solidFill>
                  <a:srgbClr val="009900"/>
                </a:solidFill>
              </a:rPr>
              <a:t>   </a:t>
            </a:r>
            <a:r>
              <a:rPr lang="zh-TW" altLang="zh-TW" sz="1800" b="1">
                <a:solidFill>
                  <a:srgbClr val="009900"/>
                </a:solidFill>
              </a:rPr>
              <a:t>黃金比</a:t>
            </a:r>
            <a:r>
              <a:rPr lang="zh-TW" altLang="en-US" sz="1800" b="1">
                <a:solidFill>
                  <a:srgbClr val="009900"/>
                </a:solidFill>
              </a:rPr>
              <a:t>       </a:t>
            </a:r>
            <a:r>
              <a:rPr lang="en-US" altLang="zh-TW" sz="1800" b="1">
                <a:solidFill>
                  <a:srgbClr val="009900"/>
                </a:solidFill>
              </a:rPr>
              <a:t>1 ∕ 1.618</a:t>
            </a:r>
            <a:endParaRPr lang="zh-TW" altLang="en-US" sz="1800" b="1">
              <a:solidFill>
                <a:srgbClr val="009900"/>
              </a:solidFill>
            </a:endParaRPr>
          </a:p>
        </p:txBody>
      </p:sp>
      <p:pic>
        <p:nvPicPr>
          <p:cNvPr id="22537" name="Picture 9">
            <a:extLst>
              <a:ext uri="{FF2B5EF4-FFF2-40B4-BE49-F238E27FC236}">
                <a16:creationId xmlns:a16="http://schemas.microsoft.com/office/drawing/2014/main" id="{7081AF2B-A6E8-469E-8721-C3AFA4D2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429000"/>
            <a:ext cx="7524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60BF9EBF-1D81-4380-8BDD-6780F702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3429000"/>
            <a:ext cx="14097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2">
            <a:extLst>
              <a:ext uri="{FF2B5EF4-FFF2-40B4-BE49-F238E27FC236}">
                <a16:creationId xmlns:a16="http://schemas.microsoft.com/office/drawing/2014/main" id="{C1226F9E-4EB5-4877-8E9C-622A0917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5949950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圖片 1">
            <a:extLst>
              <a:ext uri="{FF2B5EF4-FFF2-40B4-BE49-F238E27FC236}">
                <a16:creationId xmlns:a16="http://schemas.microsoft.com/office/drawing/2014/main" id="{1B2F2056-C5DC-4D2C-BBF0-442820A364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307975"/>
            <a:ext cx="207645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圖片 2">
            <a:extLst>
              <a:ext uri="{FF2B5EF4-FFF2-40B4-BE49-F238E27FC236}">
                <a16:creationId xmlns:a16="http://schemas.microsoft.com/office/drawing/2014/main" id="{E9F8C165-9BE5-43B2-968C-CF68FE0BE0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6063"/>
            <a:ext cx="1316038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17D3CED8-41F0-4964-A7E8-62C822514C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3555" name="內容版面配置區 2">
            <a:extLst>
              <a:ext uri="{FF2B5EF4-FFF2-40B4-BE49-F238E27FC236}">
                <a16:creationId xmlns:a16="http://schemas.microsoft.com/office/drawing/2014/main" id="{4B6ED329-109F-4ABF-8908-B69DC14C9D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6" name="圖片 3">
            <a:extLst>
              <a:ext uri="{FF2B5EF4-FFF2-40B4-BE49-F238E27FC236}">
                <a16:creationId xmlns:a16="http://schemas.microsoft.com/office/drawing/2014/main" id="{585CAA1D-5423-41A0-B337-7C294469B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1825"/>
            <a:ext cx="4560888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內容版面配置區 3">
            <a:extLst>
              <a:ext uri="{FF2B5EF4-FFF2-40B4-BE49-F238E27FC236}">
                <a16:creationId xmlns:a16="http://schemas.microsoft.com/office/drawing/2014/main" id="{764469C4-BD25-40A4-B9E3-A1FF6353D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017713"/>
            <a:ext cx="2916238" cy="404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54EE4DDC-F105-4917-B8A6-D37BB8CB8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3" name="內容版面配置區 3">
            <a:extLst>
              <a:ext uri="{FF2B5EF4-FFF2-40B4-BE49-F238E27FC236}">
                <a16:creationId xmlns:a16="http://schemas.microsoft.com/office/drawing/2014/main" id="{F71341CE-C98A-465A-9EC7-C9A06E0CC5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2738" y="609600"/>
            <a:ext cx="5978525" cy="577215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9B21EA8B-A229-44CE-B4BC-9C9DC3DC3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4579" name="內容版面配置區 2">
            <a:extLst>
              <a:ext uri="{FF2B5EF4-FFF2-40B4-BE49-F238E27FC236}">
                <a16:creationId xmlns:a16="http://schemas.microsoft.com/office/drawing/2014/main" id="{C6EB3266-E936-411A-9507-A40D9FBFE9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80" name="Picture 2" descr="ç¸éåç">
            <a:extLst>
              <a:ext uri="{FF2B5EF4-FFF2-40B4-BE49-F238E27FC236}">
                <a16:creationId xmlns:a16="http://schemas.microsoft.com/office/drawing/2014/main" id="{F0C2AA71-1457-45A2-BE6D-082388A0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609600"/>
            <a:ext cx="50863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100CD52F-55F9-4380-AF7B-A9E7FAB65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5400" b="1">
                <a:solidFill>
                  <a:srgbClr val="3333FF"/>
                </a:solidFill>
              </a:rPr>
              <a:t>蘋果落下的聯想</a:t>
            </a:r>
          </a:p>
        </p:txBody>
      </p:sp>
      <p:sp>
        <p:nvSpPr>
          <p:cNvPr id="25603" name="內容版面配置區 2">
            <a:extLst>
              <a:ext uri="{FF2B5EF4-FFF2-40B4-BE49-F238E27FC236}">
                <a16:creationId xmlns:a16="http://schemas.microsoft.com/office/drawing/2014/main" id="{855534AC-4B87-4D17-ACCC-96B79CD2EE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110163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食用：實用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詩境：雨中山果落。白髮終難變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科學：發現地心引力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sz="1800" b="1">
                <a:solidFill>
                  <a:srgbClr val="009900"/>
                </a:solidFill>
              </a:rPr>
              <a:t>串連蘋果與月球：牛頓之前已存在地心引力觀念，他臆測，同樣的地心引力可能作用到月球</a:t>
            </a: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9F03CD87-C738-4F69-B5A7-9C6F9DD7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609600"/>
            <a:ext cx="28733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圖片 6">
            <a:extLst>
              <a:ext uri="{FF2B5EF4-FFF2-40B4-BE49-F238E27FC236}">
                <a16:creationId xmlns:a16="http://schemas.microsoft.com/office/drawing/2014/main" id="{D7BEB5A4-B175-49F9-9FA1-BB3D7BB60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3873500"/>
            <a:ext cx="287337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1B5661B2-EC39-4BD0-8B60-087044D3D3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9600" b="1">
                <a:solidFill>
                  <a:srgbClr val="3333FF"/>
                </a:solidFill>
              </a:rPr>
              <a:t>以自然為師</a:t>
            </a:r>
          </a:p>
        </p:txBody>
      </p:sp>
      <p:sp>
        <p:nvSpPr>
          <p:cNvPr id="26627" name="內容版面配置區 2">
            <a:extLst>
              <a:ext uri="{FF2B5EF4-FFF2-40B4-BE49-F238E27FC236}">
                <a16:creationId xmlns:a16="http://schemas.microsoft.com/office/drawing/2014/main" id="{B2B22052-3EA2-405A-947F-269B33EC7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文藝想像：蓮之出淤泥而不染</a:t>
            </a:r>
            <a:r>
              <a:rPr lang="zh-TW" altLang="en-US" sz="1400" b="1">
                <a:solidFill>
                  <a:srgbClr val="009900"/>
                </a:solidFill>
              </a:rPr>
              <a:t>花之君子</a:t>
            </a:r>
            <a:endParaRPr lang="en-US" altLang="zh-TW" sz="1400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仿生學</a:t>
            </a:r>
            <a:r>
              <a:rPr lang="zh-TW" altLang="en-US">
                <a:solidFill>
                  <a:srgbClr val="009900"/>
                </a:solidFill>
              </a:rPr>
              <a:t>（</a:t>
            </a:r>
            <a:r>
              <a:rPr lang="en-US" altLang="zh-TW">
                <a:solidFill>
                  <a:srgbClr val="009900"/>
                </a:solidFill>
              </a:rPr>
              <a:t>Bionics</a:t>
            </a:r>
            <a:r>
              <a:rPr lang="zh-TW" altLang="en-US">
                <a:solidFill>
                  <a:srgbClr val="009900"/>
                </a:solidFill>
              </a:rPr>
              <a:t>）   </a:t>
            </a:r>
            <a:r>
              <a:rPr lang="zh-TW" altLang="en-US" b="1">
                <a:solidFill>
                  <a:srgbClr val="009900"/>
                </a:solidFill>
              </a:rPr>
              <a:t>食蟲植物表面光滑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F4684DAF-FEE1-4954-8292-EB724188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57563"/>
            <a:ext cx="345598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>
            <a:extLst>
              <a:ext uri="{FF2B5EF4-FFF2-40B4-BE49-F238E27FC236}">
                <a16:creationId xmlns:a16="http://schemas.microsoft.com/office/drawing/2014/main" id="{4FB1E40A-4AAD-43D3-A695-85057540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357563"/>
            <a:ext cx="35433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9">
            <a:extLst>
              <a:ext uri="{FF2B5EF4-FFF2-40B4-BE49-F238E27FC236}">
                <a16:creationId xmlns:a16="http://schemas.microsoft.com/office/drawing/2014/main" id="{E829BA30-4F60-49C5-BDDF-BADA69430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7"/>
          <a:stretch>
            <a:fillRect/>
          </a:stretch>
        </p:blipFill>
        <p:spPr bwMode="auto">
          <a:xfrm>
            <a:off x="7235825" y="1773238"/>
            <a:ext cx="974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10">
            <a:extLst>
              <a:ext uri="{FF2B5EF4-FFF2-40B4-BE49-F238E27FC236}">
                <a16:creationId xmlns:a16="http://schemas.microsoft.com/office/drawing/2014/main" id="{D8C219B5-66CF-4EF8-BEDD-6CE33635C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765175"/>
            <a:ext cx="935038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A2567DCE-650A-4EB1-94EF-02DFE18E36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9600" b="1">
                <a:solidFill>
                  <a:srgbClr val="0000FF"/>
                </a:solidFill>
              </a:rPr>
              <a:t>  新境界</a:t>
            </a:r>
            <a:endParaRPr lang="zh-TW" altLang="en-US" sz="1800" b="1">
              <a:solidFill>
                <a:srgbClr val="0000FF"/>
              </a:solidFill>
            </a:endParaRPr>
          </a:p>
        </p:txBody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EC00F0DE-FCE0-4311-AE53-EF367D99F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20938"/>
            <a:ext cx="7772400" cy="3675062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登高外望、豁然開朗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遙遠碧空 </a:t>
            </a:r>
            <a:r>
              <a:rPr lang="en-US" altLang="zh-TW" b="1">
                <a:solidFill>
                  <a:srgbClr val="009900"/>
                </a:solidFill>
              </a:rPr>
              <a:t>vs.</a:t>
            </a:r>
            <a:r>
              <a:rPr lang="zh-TW" altLang="en-US" b="1">
                <a:solidFill>
                  <a:srgbClr val="009900"/>
                </a:solidFill>
              </a:rPr>
              <a:t>人世熙嚷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油然升起歷史感、世界觀</a:t>
            </a:r>
          </a:p>
          <a:p>
            <a:endParaRPr lang="en-US" altLang="zh-TW"/>
          </a:p>
        </p:txBody>
      </p:sp>
      <p:pic>
        <p:nvPicPr>
          <p:cNvPr id="27652" name="圖片 1">
            <a:extLst>
              <a:ext uri="{FF2B5EF4-FFF2-40B4-BE49-F238E27FC236}">
                <a16:creationId xmlns:a16="http://schemas.microsoft.com/office/drawing/2014/main" id="{A3236D81-7A5D-4E15-98B3-8966425B1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25" y="679450"/>
            <a:ext cx="2352675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圖片 2">
            <a:extLst>
              <a:ext uri="{FF2B5EF4-FFF2-40B4-BE49-F238E27FC236}">
                <a16:creationId xmlns:a16="http://schemas.microsoft.com/office/drawing/2014/main" id="{CA9EAAFE-9524-4B63-B519-05497A639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2781300"/>
            <a:ext cx="2338387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9E367B55-A740-4529-983E-438AA763F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b="1">
                <a:solidFill>
                  <a:srgbClr val="7030A0"/>
                </a:solidFill>
              </a:rPr>
              <a:t>林基興博士 </a:t>
            </a:r>
          </a:p>
        </p:txBody>
      </p:sp>
      <p:sp>
        <p:nvSpPr>
          <p:cNvPr id="6147" name="內容版面配置區 2">
            <a:extLst>
              <a:ext uri="{FF2B5EF4-FFF2-40B4-BE49-F238E27FC236}">
                <a16:creationId xmlns:a16="http://schemas.microsoft.com/office/drawing/2014/main" id="{5B7A4E79-BE72-46C1-B5DD-7565C33E96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7030A0"/>
                </a:solidFill>
              </a:rPr>
              <a:t>現職：行政院科技會報辦公室研究員</a:t>
            </a:r>
          </a:p>
          <a:p>
            <a:r>
              <a:rPr lang="zh-TW" altLang="en-US" sz="2800" b="1">
                <a:solidFill>
                  <a:srgbClr val="7030A0"/>
                </a:solidFill>
              </a:rPr>
              <a:t>學歷：美國華盛頓大學工程博士</a:t>
            </a:r>
            <a:endParaRPr lang="en-US" altLang="zh-TW" sz="2800" b="1">
              <a:solidFill>
                <a:srgbClr val="7030A0"/>
              </a:solidFill>
            </a:endParaRPr>
          </a:p>
          <a:p>
            <a:r>
              <a:rPr lang="zh-TW" altLang="en-US" sz="2800" b="1">
                <a:solidFill>
                  <a:srgbClr val="7030A0"/>
                </a:solidFill>
              </a:rPr>
              <a:t>            台大化工學士</a:t>
            </a:r>
          </a:p>
          <a:p>
            <a:r>
              <a:rPr lang="zh-TW" altLang="en-US" sz="2800" b="1">
                <a:solidFill>
                  <a:srgbClr val="7030A0"/>
                </a:solidFill>
              </a:rPr>
              <a:t>經歷：</a:t>
            </a:r>
            <a:r>
              <a:rPr lang="zh-TW" altLang="en-US" sz="2000" b="1">
                <a:solidFill>
                  <a:srgbClr val="7030A0"/>
                </a:solidFill>
              </a:rPr>
              <a:t>公益「科學月刊社」理事長兼總編輯</a:t>
            </a:r>
            <a:endParaRPr lang="en-US" altLang="zh-TW" sz="2000" b="1">
              <a:solidFill>
                <a:srgbClr val="7030A0"/>
              </a:solidFill>
            </a:endParaRPr>
          </a:p>
          <a:p>
            <a:r>
              <a:rPr lang="zh-TW" altLang="en-US" sz="2000" b="1">
                <a:solidFill>
                  <a:srgbClr val="7030A0"/>
                </a:solidFill>
              </a:rPr>
              <a:t>                 教育部中小學課綱研發小組委員</a:t>
            </a:r>
            <a:endParaRPr lang="en-US" altLang="zh-TW" sz="2000" b="1">
              <a:solidFill>
                <a:srgbClr val="7030A0"/>
              </a:solidFill>
            </a:endParaRPr>
          </a:p>
          <a:p>
            <a:r>
              <a:rPr lang="zh-TW" altLang="en-US" sz="2000" b="1">
                <a:solidFill>
                  <a:srgbClr val="7030A0"/>
                </a:solidFill>
              </a:rPr>
              <a:t>                 台大化工所兼課</a:t>
            </a:r>
            <a:endParaRPr lang="en-US" altLang="zh-TW" sz="2000" b="1">
              <a:solidFill>
                <a:srgbClr val="7030A0"/>
              </a:solidFill>
            </a:endParaRPr>
          </a:p>
          <a:p>
            <a:r>
              <a:rPr lang="zh-TW" altLang="en-US" sz="2000" b="1">
                <a:solidFill>
                  <a:srgbClr val="7030A0"/>
                </a:solidFill>
              </a:rPr>
              <a:t>                 環保署「非游離輻射預警機制風險評估小組」主席</a:t>
            </a:r>
            <a:endParaRPr lang="en-US" altLang="zh-TW" sz="2000" b="1">
              <a:solidFill>
                <a:srgbClr val="7030A0"/>
              </a:solidFill>
            </a:endParaRPr>
          </a:p>
          <a:p>
            <a:r>
              <a:rPr lang="zh-TW" altLang="en-US" sz="1800" b="1">
                <a:solidFill>
                  <a:srgbClr val="7030A0"/>
                </a:solidFill>
              </a:rPr>
              <a:t>                   </a:t>
            </a:r>
            <a:r>
              <a:rPr lang="zh-TW" altLang="en-US" sz="1500" b="1">
                <a:solidFill>
                  <a:srgbClr val="7030A0"/>
                </a:solidFill>
              </a:rPr>
              <a:t>世界衛生組織一主席推薦到</a:t>
            </a:r>
            <a:r>
              <a:rPr lang="en-US" altLang="zh-TW" sz="1500" b="1">
                <a:solidFill>
                  <a:srgbClr val="7030A0"/>
                </a:solidFill>
              </a:rPr>
              <a:t>《</a:t>
            </a:r>
            <a:r>
              <a:rPr lang="zh-TW" altLang="en-US" sz="1500" b="1">
                <a:solidFill>
                  <a:srgbClr val="7030A0"/>
                </a:solidFill>
              </a:rPr>
              <a:t>自然</a:t>
            </a:r>
            <a:r>
              <a:rPr lang="en-US" altLang="zh-TW" sz="1500" b="1">
                <a:solidFill>
                  <a:srgbClr val="7030A0"/>
                </a:solidFill>
              </a:rPr>
              <a:t>》</a:t>
            </a:r>
            <a:r>
              <a:rPr lang="zh-TW" altLang="en-US" sz="1500" b="1">
                <a:solidFill>
                  <a:srgbClr val="7030A0"/>
                </a:solidFill>
              </a:rPr>
              <a:t>（</a:t>
            </a:r>
            <a:r>
              <a:rPr lang="en-US" altLang="zh-TW" sz="1500" b="1">
                <a:solidFill>
                  <a:srgbClr val="7030A0"/>
                </a:solidFill>
              </a:rPr>
              <a:t>Nature</a:t>
            </a:r>
            <a:r>
              <a:rPr lang="zh-TW" altLang="en-US" sz="1500" b="1">
                <a:solidFill>
                  <a:srgbClr val="7030A0"/>
                </a:solidFill>
              </a:rPr>
              <a:t>）的「挺身維護科學獎」</a:t>
            </a:r>
          </a:p>
        </p:txBody>
      </p:sp>
      <p:sp>
        <p:nvSpPr>
          <p:cNvPr id="6148" name="文字方塊 1">
            <a:extLst>
              <a:ext uri="{FF2B5EF4-FFF2-40B4-BE49-F238E27FC236}">
                <a16:creationId xmlns:a16="http://schemas.microsoft.com/office/drawing/2014/main" id="{2F9DE742-F058-4E0E-80A4-656FC6C37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908050"/>
            <a:ext cx="4392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/>
              <a:t>jishinglin@gmail.com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63A25B93-736F-4DAA-978C-09155E4798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1" name="內容版面配置區 3">
            <a:extLst>
              <a:ext uri="{FF2B5EF4-FFF2-40B4-BE49-F238E27FC236}">
                <a16:creationId xmlns:a16="http://schemas.microsoft.com/office/drawing/2014/main" id="{87FFFCD0-DB56-4631-B5AB-68E2F2E407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063" y="576263"/>
            <a:ext cx="1924050" cy="2674937"/>
          </a:xfrm>
        </p:spPr>
      </p:pic>
      <p:pic>
        <p:nvPicPr>
          <p:cNvPr id="7172" name="圖片 4">
            <a:extLst>
              <a:ext uri="{FF2B5EF4-FFF2-40B4-BE49-F238E27FC236}">
                <a16:creationId xmlns:a16="http://schemas.microsoft.com/office/drawing/2014/main" id="{C427E77E-DA2D-4C7D-ABC3-819AB586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571500"/>
            <a:ext cx="1908175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圖片 5">
            <a:extLst>
              <a:ext uri="{FF2B5EF4-FFF2-40B4-BE49-F238E27FC236}">
                <a16:creationId xmlns:a16="http://schemas.microsoft.com/office/drawing/2014/main" id="{8B6440C2-99DA-4F7B-9553-7B937925B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47688"/>
            <a:ext cx="196215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圖片 6">
            <a:extLst>
              <a:ext uri="{FF2B5EF4-FFF2-40B4-BE49-F238E27FC236}">
                <a16:creationId xmlns:a16="http://schemas.microsoft.com/office/drawing/2014/main" id="{6ACA7956-418C-4322-8A81-115421ED3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547688"/>
            <a:ext cx="1858963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圖片 7">
            <a:extLst>
              <a:ext uri="{FF2B5EF4-FFF2-40B4-BE49-F238E27FC236}">
                <a16:creationId xmlns:a16="http://schemas.microsoft.com/office/drawing/2014/main" id="{22521DAE-D933-4F1A-92BF-EB18C55BF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3582988"/>
            <a:ext cx="191770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圖片 8">
            <a:extLst>
              <a:ext uri="{FF2B5EF4-FFF2-40B4-BE49-F238E27FC236}">
                <a16:creationId xmlns:a16="http://schemas.microsoft.com/office/drawing/2014/main" id="{CA29646A-29AD-48BC-957E-1017FE293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3582988"/>
            <a:ext cx="1812925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圖片 9">
            <a:extLst>
              <a:ext uri="{FF2B5EF4-FFF2-40B4-BE49-F238E27FC236}">
                <a16:creationId xmlns:a16="http://schemas.microsoft.com/office/drawing/2014/main" id="{FCF213AF-99B0-47B3-9FA8-9000A161DC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3529013"/>
            <a:ext cx="1858963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圖片 10">
            <a:extLst>
              <a:ext uri="{FF2B5EF4-FFF2-40B4-BE49-F238E27FC236}">
                <a16:creationId xmlns:a16="http://schemas.microsoft.com/office/drawing/2014/main" id="{3B013838-3895-4C09-AFE5-732B328B1C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603625"/>
            <a:ext cx="195580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8CEC55D3-A8C6-461E-B8F7-3EEE67F28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規矩</a:t>
            </a:r>
            <a:r>
              <a:rPr lang="zh-TW" altLang="en-US">
                <a:solidFill>
                  <a:srgbClr val="3333FF"/>
                </a:solidFill>
              </a:rPr>
              <a:t>（</a:t>
            </a:r>
            <a:r>
              <a:rPr lang="en-US" altLang="zh-TW">
                <a:solidFill>
                  <a:srgbClr val="3333FF"/>
                </a:solidFill>
              </a:rPr>
              <a:t>rule of game</a:t>
            </a:r>
            <a:r>
              <a:rPr lang="zh-TW" altLang="en-US">
                <a:solidFill>
                  <a:srgbClr val="3333FF"/>
                </a:solidFill>
              </a:rPr>
              <a:t>）</a:t>
            </a: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DA7925FB-B7EC-49EF-936F-5712D35770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課堂討論參與</a:t>
            </a:r>
            <a:r>
              <a:rPr lang="en-US" altLang="zh-TW" b="1">
                <a:solidFill>
                  <a:srgbClr val="009900"/>
                </a:solidFill>
              </a:rPr>
              <a:t>30%	</a:t>
            </a:r>
            <a:r>
              <a:rPr lang="zh-TW" altLang="en-US" b="1">
                <a:solidFill>
                  <a:srgbClr val="009900"/>
                </a:solidFill>
              </a:rPr>
              <a:t>每人發言「貢獻」意見、訓練公共發言的膽識。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出席</a:t>
            </a:r>
            <a:r>
              <a:rPr lang="en-US" altLang="zh-TW" b="1">
                <a:solidFill>
                  <a:srgbClr val="009900"/>
                </a:solidFill>
              </a:rPr>
              <a:t>10% </a:t>
            </a:r>
            <a:r>
              <a:rPr lang="zh-TW" altLang="en-US" b="1">
                <a:solidFill>
                  <a:srgbClr val="009900"/>
                </a:solidFill>
              </a:rPr>
              <a:t>與師生互動的機會。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報告</a:t>
            </a:r>
            <a:r>
              <a:rPr lang="en-US" altLang="zh-TW" b="1">
                <a:solidFill>
                  <a:srgbClr val="009900"/>
                </a:solidFill>
              </a:rPr>
              <a:t>60% </a:t>
            </a:r>
            <a:r>
              <a:rPr lang="zh-TW" altLang="en-US" sz="2800" b="1">
                <a:solidFill>
                  <a:srgbClr val="009900"/>
                </a:solidFill>
              </a:rPr>
              <a:t>（期中報告</a:t>
            </a:r>
            <a:r>
              <a:rPr lang="en-US" altLang="zh-TW" sz="2800" b="1">
                <a:solidFill>
                  <a:srgbClr val="009900"/>
                </a:solidFill>
              </a:rPr>
              <a:t>20%</a:t>
            </a:r>
            <a:r>
              <a:rPr lang="zh-TW" altLang="en-US" sz="2800" b="1">
                <a:solidFill>
                  <a:srgbClr val="009900"/>
                </a:solidFill>
              </a:rPr>
              <a:t>、期末報告</a:t>
            </a:r>
            <a:r>
              <a:rPr lang="en-US" altLang="zh-TW" sz="2800" b="1">
                <a:solidFill>
                  <a:srgbClr val="009900"/>
                </a:solidFill>
              </a:rPr>
              <a:t>40%</a:t>
            </a:r>
            <a:r>
              <a:rPr lang="zh-TW" altLang="en-US" sz="2800" b="1">
                <a:solidFill>
                  <a:srgbClr val="009900"/>
                </a:solidFill>
              </a:rPr>
              <a:t>）</a:t>
            </a:r>
          </a:p>
        </p:txBody>
      </p:sp>
      <p:pic>
        <p:nvPicPr>
          <p:cNvPr id="8196" name="圖片 1">
            <a:extLst>
              <a:ext uri="{FF2B5EF4-FFF2-40B4-BE49-F238E27FC236}">
                <a16:creationId xmlns:a16="http://schemas.microsoft.com/office/drawing/2014/main" id="{5C1222A1-86CF-4702-98CF-7836104AC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4633913"/>
            <a:ext cx="472757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A37CEFDA-1D78-48A1-8A71-40D7FA98F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科學本質</a:t>
            </a:r>
          </a:p>
        </p:txBody>
      </p:sp>
      <p:sp>
        <p:nvSpPr>
          <p:cNvPr id="9219" name="內容版面配置區 2">
            <a:extLst>
              <a:ext uri="{FF2B5EF4-FFF2-40B4-BE49-F238E27FC236}">
                <a16:creationId xmlns:a16="http://schemas.microsoft.com/office/drawing/2014/main" id="{6C48D3D2-C685-45C8-9E70-33616FF423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垂直累積</a:t>
            </a:r>
            <a:r>
              <a:rPr lang="zh-TW" altLang="en-US" sz="2800" b="1">
                <a:solidFill>
                  <a:srgbClr val="009900"/>
                </a:solidFill>
              </a:rPr>
              <a:t>（化學</a:t>
            </a:r>
            <a:r>
              <a:rPr lang="zh-TW" altLang="zh-TW" sz="2800" b="1">
                <a:solidFill>
                  <a:srgbClr val="009900"/>
                </a:solidFill>
              </a:rPr>
              <a:t>→</a:t>
            </a:r>
            <a:r>
              <a:rPr lang="zh-TW" altLang="en-US" sz="2800" b="1">
                <a:solidFill>
                  <a:srgbClr val="009900"/>
                </a:solidFill>
              </a:rPr>
              <a:t>有機化學→生化→基改）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可否證的（</a:t>
            </a:r>
            <a:r>
              <a:rPr lang="en-US" altLang="zh-TW" b="1">
                <a:solidFill>
                  <a:srgbClr val="009900"/>
                </a:solidFill>
              </a:rPr>
              <a:t>falsifiable</a:t>
            </a:r>
            <a:r>
              <a:rPr lang="zh-TW" altLang="en-US" b="1">
                <a:solidFill>
                  <a:srgbClr val="009900"/>
                </a:solidFill>
              </a:rPr>
              <a:t>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智能（</a:t>
            </a:r>
            <a:r>
              <a:rPr lang="en-US" altLang="zh-TW" b="1">
                <a:solidFill>
                  <a:srgbClr val="009900"/>
                </a:solidFill>
              </a:rPr>
              <a:t>literacy</a:t>
            </a:r>
            <a:r>
              <a:rPr lang="zh-TW" altLang="en-US" b="1">
                <a:solidFill>
                  <a:srgbClr val="009900"/>
                </a:solidFill>
              </a:rPr>
              <a:t>）：心</a:t>
            </a:r>
            <a:r>
              <a:rPr lang="zh-TW" altLang="en-US" sz="1400" b="1">
                <a:solidFill>
                  <a:srgbClr val="009900"/>
                </a:solidFill>
              </a:rPr>
              <a:t>（明辨思考）</a:t>
            </a:r>
            <a:r>
              <a:rPr lang="zh-TW" altLang="en-US" b="1">
                <a:solidFill>
                  <a:srgbClr val="009900"/>
                </a:solidFill>
              </a:rPr>
              <a:t>物</a:t>
            </a:r>
            <a:r>
              <a:rPr lang="zh-TW" altLang="en-US" sz="1400" b="1">
                <a:solidFill>
                  <a:srgbClr val="009900"/>
                </a:solidFill>
              </a:rPr>
              <a:t>（科學知識）</a:t>
            </a:r>
            <a:r>
              <a:rPr lang="zh-TW" altLang="en-US" b="1">
                <a:solidFill>
                  <a:srgbClr val="009900"/>
                </a:solidFill>
              </a:rPr>
              <a:t>合一</a:t>
            </a:r>
            <a:endParaRPr lang="en-US" altLang="zh-TW" b="1">
              <a:solidFill>
                <a:srgbClr val="009900"/>
              </a:solidFill>
            </a:endParaRPr>
          </a:p>
        </p:txBody>
      </p:sp>
      <p:pic>
        <p:nvPicPr>
          <p:cNvPr id="9220" name="圖片 1">
            <a:extLst>
              <a:ext uri="{FF2B5EF4-FFF2-40B4-BE49-F238E27FC236}">
                <a16:creationId xmlns:a16="http://schemas.microsoft.com/office/drawing/2014/main" id="{6BB6EE03-6F56-44A7-9C33-04C30EFE3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933825"/>
            <a:ext cx="3703637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95102C7-A0FA-429C-9F2F-BF74B2CB9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524000"/>
          </a:xfrm>
        </p:spPr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  <a:latin typeface="新細明體" panose="02020500000000000000" pitchFamily="18" charset="-120"/>
              </a:rPr>
              <a:t>意義的呼喚</a:t>
            </a:r>
          </a:p>
        </p:txBody>
      </p:sp>
      <p:sp>
        <p:nvSpPr>
          <p:cNvPr id="10243" name="Rectangle 4">
            <a:extLst>
              <a:ext uri="{FF2B5EF4-FFF2-40B4-BE49-F238E27FC236}">
                <a16:creationId xmlns:a16="http://schemas.microsoft.com/office/drawing/2014/main" id="{58D1AD81-1967-4653-9A16-953D25C66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349500"/>
            <a:ext cx="3960813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3600" b="1">
                <a:solidFill>
                  <a:srgbClr val="3333FF"/>
                </a:solidFill>
                <a:latin typeface="新細明體" panose="02020500000000000000" pitchFamily="18" charset="-120"/>
              </a:rPr>
              <a:t>三法找出生命意義</a:t>
            </a:r>
            <a:r>
              <a:rPr lang="en-US" altLang="zh-TW" b="1">
                <a:solidFill>
                  <a:srgbClr val="009900"/>
                </a:solidFill>
              </a:rPr>
              <a:t>1. </a:t>
            </a:r>
            <a:r>
              <a:rPr lang="zh-TW" altLang="en-US" b="1">
                <a:solidFill>
                  <a:srgbClr val="009900"/>
                </a:solidFill>
              </a:rPr>
              <a:t>做一件事（創造）</a:t>
            </a:r>
            <a:endParaRPr lang="en-US" altLang="zh-TW" b="1">
              <a:solidFill>
                <a:srgbClr val="0099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b="1">
                <a:solidFill>
                  <a:srgbClr val="009900"/>
                </a:solidFill>
              </a:rPr>
              <a:t>2.</a:t>
            </a:r>
            <a:r>
              <a:rPr lang="zh-TW" altLang="en-US" b="1">
                <a:solidFill>
                  <a:srgbClr val="009900"/>
                </a:solidFill>
              </a:rPr>
              <a:t> 與人互動與相愛</a:t>
            </a:r>
            <a:endParaRPr lang="en-US" altLang="zh-TW" b="1">
              <a:solidFill>
                <a:srgbClr val="0099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b="1">
                <a:solidFill>
                  <a:srgbClr val="009900"/>
                </a:solidFill>
              </a:rPr>
              <a:t>3. 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面對無法改變的命運，仍能賦予生命意義，將苦難轉化為成就</a:t>
            </a:r>
            <a:r>
              <a:rPr lang="zh-TW" altLang="en-US" sz="1400" b="1">
                <a:solidFill>
                  <a:srgbClr val="009900"/>
                </a:solidFill>
              </a:rPr>
              <a:t> </a:t>
            </a:r>
            <a:endParaRPr lang="en-US" altLang="zh-TW" sz="1400" b="1">
              <a:solidFill>
                <a:srgbClr val="0099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400" b="1">
              <a:solidFill>
                <a:srgbClr val="0099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400" b="1">
              <a:solidFill>
                <a:srgbClr val="009900"/>
              </a:solidFill>
            </a:endParaRPr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D55FD370-8E75-4186-A295-0E2603B56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2420938"/>
            <a:ext cx="18097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文字方塊 1">
            <a:extLst>
              <a:ext uri="{FF2B5EF4-FFF2-40B4-BE49-F238E27FC236}">
                <a16:creationId xmlns:a16="http://schemas.microsoft.com/office/drawing/2014/main" id="{3B1532BC-7B36-4A20-B6E3-96DC396B8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775" y="5445125"/>
            <a:ext cx="1809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000" b="1"/>
              <a:t>Victor Frankl</a:t>
            </a:r>
            <a:endParaRPr lang="zh-TW" altLang="en-US" sz="20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30800DD6-3456-4E8B-9AB7-0CC167E7E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兩頭蛇</a:t>
            </a:r>
            <a:r>
              <a:rPr lang="zh-TW" altLang="en-US" sz="2000" b="1">
                <a:solidFill>
                  <a:srgbClr val="3333FF"/>
                </a:solidFill>
              </a:rPr>
              <a:t> 「兩」代表兩不同的詮釋意義？</a:t>
            </a:r>
          </a:p>
        </p:txBody>
      </p:sp>
      <p:sp>
        <p:nvSpPr>
          <p:cNvPr id="12291" name="內容版面配置區 2">
            <a:extLst>
              <a:ext uri="{FF2B5EF4-FFF2-40B4-BE49-F238E27FC236}">
                <a16:creationId xmlns:a16="http://schemas.microsoft.com/office/drawing/2014/main" id="{E2284F16-2BC9-4246-98C4-94D9DB8C75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楚賢相孫叔敖幼時家窮，每天到田裡工作。有天忽見草裡兩頭蛇，他想起聽說看到者不久會死，傷心離開。突想，若被別人看到則也死？於是打它埋它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回家哭訴，母親安慰：「你真是個善良的好孩子，這麼小就能替別人著想、除害，將來一定是個有作為的人。其實，看到兩頭蛇會死，不過是一種傳說，並不正確</a:t>
            </a:r>
            <a:endParaRPr lang="en-US" altLang="zh-TW" sz="2400" b="1">
              <a:solidFill>
                <a:srgbClr val="009900"/>
              </a:solidFill>
            </a:endParaRPr>
          </a:p>
        </p:txBody>
      </p:sp>
      <p:pic>
        <p:nvPicPr>
          <p:cNvPr id="12292" name="圖片 3">
            <a:extLst>
              <a:ext uri="{FF2B5EF4-FFF2-40B4-BE49-F238E27FC236}">
                <a16:creationId xmlns:a16="http://schemas.microsoft.com/office/drawing/2014/main" id="{5C5FBD33-B1FD-4B52-A6E1-A6217CAF9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652963"/>
            <a:ext cx="18669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9BD0ACF5-4510-4198-A648-932E57EBB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500063"/>
            <a:ext cx="8572500" cy="1252537"/>
          </a:xfrm>
        </p:spPr>
        <p:txBody>
          <a:bodyPr/>
          <a:lstStyle/>
          <a:p>
            <a:r>
              <a:rPr lang="zh-TW" altLang="zh-TW" b="1">
                <a:solidFill>
                  <a:srgbClr val="3333FF"/>
                </a:solidFill>
              </a:rPr>
              <a:t>找到意義時，受苦就不再成為受苦</a:t>
            </a:r>
            <a:endParaRPr lang="zh-TW" altLang="en-US" b="1">
              <a:solidFill>
                <a:srgbClr val="3333FF"/>
              </a:solidFill>
            </a:endParaRPr>
          </a:p>
        </p:txBody>
      </p:sp>
      <p:sp>
        <p:nvSpPr>
          <p:cNvPr id="13315" name="內容版面配置區 2">
            <a:extLst>
              <a:ext uri="{FF2B5EF4-FFF2-40B4-BE49-F238E27FC236}">
                <a16:creationId xmlns:a16="http://schemas.microsoft.com/office/drawing/2014/main" id="{DB2021DA-9B8A-4FA4-BF7D-6D7B5A77FE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8625" y="1714500"/>
            <a:ext cx="8358188" cy="4381500"/>
          </a:xfrm>
        </p:spPr>
        <p:txBody>
          <a:bodyPr/>
          <a:lstStyle/>
          <a:p>
            <a:pPr>
              <a:buFontTx/>
              <a:buNone/>
            </a:pPr>
            <a:endParaRPr lang="en-US" altLang="zh-TW" b="1"/>
          </a:p>
        </p:txBody>
      </p:sp>
      <p:pic>
        <p:nvPicPr>
          <p:cNvPr id="13316" name="Picture 5">
            <a:extLst>
              <a:ext uri="{FF2B5EF4-FFF2-40B4-BE49-F238E27FC236}">
                <a16:creationId xmlns:a16="http://schemas.microsoft.com/office/drawing/2014/main" id="{0837B08F-AC1E-4B67-A7E1-8EB047E7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714500"/>
            <a:ext cx="5184775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28403</TotalTime>
  <Words>641</Words>
  <Application>Microsoft Office PowerPoint</Application>
  <PresentationFormat>如螢幕大小 (4:3)</PresentationFormat>
  <Paragraphs>65</Paragraphs>
  <Slides>23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7" baseType="lpstr">
      <vt:lpstr>Times New Roman</vt:lpstr>
      <vt:lpstr>新細明體</vt:lpstr>
      <vt:lpstr>Arial</vt:lpstr>
      <vt:lpstr>預設簡報設計</vt:lpstr>
      <vt:lpstr>當代科技的健康效應</vt:lpstr>
      <vt:lpstr>PowerPoint 簡報</vt:lpstr>
      <vt:lpstr>林基興博士 </vt:lpstr>
      <vt:lpstr>PowerPoint 簡報</vt:lpstr>
      <vt:lpstr>規矩（rule of game）</vt:lpstr>
      <vt:lpstr>科學本質</vt:lpstr>
      <vt:lpstr>意義的呼喚</vt:lpstr>
      <vt:lpstr>兩頭蛇 「兩」代表兩不同的詮釋意義？</vt:lpstr>
      <vt:lpstr>找到意義時，受苦就不再成為受苦</vt:lpstr>
      <vt:lpstr>一個人徹悟的程度＝ 他所受痛苦的深度</vt:lpstr>
      <vt:lpstr>PowerPoint 簡報</vt:lpstr>
      <vt:lpstr>人生境界，一念之間</vt:lpstr>
      <vt:lpstr>PowerPoint 簡報</vt:lpstr>
      <vt:lpstr>「祈求」的意涵 1. 定靜安慮</vt:lpstr>
      <vt:lpstr>2. 比哥梅利恩效應</vt:lpstr>
      <vt:lpstr>3. 安慰劑效應  placebo effect 療效來自「相信有效」</vt:lpstr>
      <vt:lpstr>科技能力</vt:lpstr>
      <vt:lpstr>維納斯</vt:lpstr>
      <vt:lpstr>PowerPoint 簡報</vt:lpstr>
      <vt:lpstr>PowerPoint 簡報</vt:lpstr>
      <vt:lpstr>蘋果落下的聯想</vt:lpstr>
      <vt:lpstr>以自然為師</vt:lpstr>
      <vt:lpstr>  新境界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簡大</cp:lastModifiedBy>
  <cp:revision>2213</cp:revision>
  <dcterms:created xsi:type="dcterms:W3CDTF">2007-05-26T05:00:18Z</dcterms:created>
  <dcterms:modified xsi:type="dcterms:W3CDTF">2020-07-22T16:42:19Z</dcterms:modified>
</cp:coreProperties>
</file>